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2B06-81FA-4AE0-9899-13A2B20F3D7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क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dirty="0" smtClean="0"/>
              <a:t>क -  </a:t>
            </a:r>
            <a:r>
              <a:rPr lang="en-US" dirty="0" err="1" smtClean="0"/>
              <a:t>कलम</a:t>
            </a:r>
            <a:r>
              <a:rPr lang="en-US" dirty="0" smtClean="0"/>
              <a:t>  Pen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/>
          <a:lstStyle/>
          <a:p>
            <a:r>
              <a:rPr lang="en-US" dirty="0" smtClean="0"/>
              <a:t>क – </a:t>
            </a:r>
            <a:r>
              <a:rPr lang="en-US" dirty="0" err="1" smtClean="0"/>
              <a:t>कमल</a:t>
            </a:r>
            <a:r>
              <a:rPr lang="en-US" dirty="0" smtClean="0"/>
              <a:t> (Lotus)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0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362200"/>
            <a:ext cx="4039985" cy="3486193"/>
          </a:xfrm>
        </p:spPr>
      </p:pic>
      <p:pic>
        <p:nvPicPr>
          <p:cNvPr id="8" name="Content Placeholder 10" descr="Stunning fuchsia coloured Lotus flower. #UltimateColour #BECCACosmetics |  Lily seeds, Lotus flower, Perennial plants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286000"/>
            <a:ext cx="4041775" cy="348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ठ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38600" cy="955675"/>
          </a:xfrm>
        </p:spPr>
        <p:txBody>
          <a:bodyPr/>
          <a:lstStyle/>
          <a:p>
            <a:r>
              <a:rPr lang="en-US" dirty="0" smtClean="0"/>
              <a:t>ठ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ठेला</a:t>
            </a:r>
            <a:r>
              <a:rPr lang="en-US" dirty="0" smtClean="0"/>
              <a:t>  (Trolley)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117975" cy="803275"/>
          </a:xfrm>
        </p:spPr>
        <p:txBody>
          <a:bodyPr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6200" dirty="0" smtClean="0"/>
              <a:t>ठ   </a:t>
            </a:r>
            <a:r>
              <a:rPr lang="en-US" sz="6200" dirty="0" err="1" smtClean="0"/>
              <a:t>से</a:t>
            </a:r>
            <a:r>
              <a:rPr lang="en-US" sz="6200" dirty="0" smtClean="0"/>
              <a:t>  </a:t>
            </a:r>
            <a:r>
              <a:rPr lang="en-US" sz="6200" dirty="0" err="1" smtClean="0"/>
              <a:t>ठठेरा</a:t>
            </a:r>
            <a:r>
              <a:rPr lang="en-US" sz="6200" dirty="0" smtClean="0"/>
              <a:t> ( coppersmith)</a:t>
            </a:r>
          </a:p>
          <a:p>
            <a:endParaRPr lang="en-US" sz="6200" dirty="0" smtClean="0"/>
          </a:p>
          <a:p>
            <a:endParaRPr lang="en-US" dirty="0"/>
          </a:p>
        </p:txBody>
      </p:sp>
      <p:pic>
        <p:nvPicPr>
          <p:cNvPr id="7" name="Content Placeholder 7" descr="Srinagar, Indian-controlled Kashmir. 19th Dec, 2013. A Kashmiri Stock Photo  - Alamy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209800"/>
            <a:ext cx="4041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IRON WOODEN TROLLY TABLE – Shaqleen Handicrafts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24384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ड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ड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डमरू</a:t>
            </a:r>
            <a:r>
              <a:rPr lang="en-US" dirty="0" smtClean="0"/>
              <a:t> (Drum)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55675"/>
          </a:xfrm>
        </p:spPr>
        <p:txBody>
          <a:bodyPr/>
          <a:lstStyle/>
          <a:p>
            <a:r>
              <a:rPr lang="en-US" dirty="0" smtClean="0"/>
              <a:t>ड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डाकिया</a:t>
            </a:r>
            <a:r>
              <a:rPr lang="en-US" dirty="0" smtClean="0"/>
              <a:t> (Postman)</a:t>
            </a:r>
          </a:p>
          <a:p>
            <a:endParaRPr lang="en-US" dirty="0"/>
          </a:p>
        </p:txBody>
      </p:sp>
      <p:pic>
        <p:nvPicPr>
          <p:cNvPr id="7" name="Content Placeholder 7" descr="India Post Office Recruitment 2019 for 30 MTS, Postman and Other (Odisha  Circle) (Sports Quota) Posts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Damaru, Percussion Instruments | Percussion instruments, Musical  instruments, Percussion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7094" y="2948083"/>
            <a:ext cx="3200400" cy="240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ढ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955675"/>
          </a:xfrm>
        </p:spPr>
        <p:txBody>
          <a:bodyPr/>
          <a:lstStyle/>
          <a:p>
            <a:r>
              <a:rPr lang="en-US" dirty="0" smtClean="0"/>
              <a:t>ढ   </a:t>
            </a:r>
            <a:r>
              <a:rPr lang="en-US" dirty="0" err="1" smtClean="0"/>
              <a:t>से</a:t>
            </a:r>
            <a:r>
              <a:rPr lang="en-US" dirty="0" smtClean="0"/>
              <a:t>    </a:t>
            </a:r>
            <a:r>
              <a:rPr lang="en-US" dirty="0" err="1" smtClean="0"/>
              <a:t>ढक्कन</a:t>
            </a:r>
            <a:r>
              <a:rPr lang="en-US" dirty="0" smtClean="0"/>
              <a:t> (Lid)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1184275"/>
          </a:xfrm>
        </p:spPr>
        <p:txBody>
          <a:bodyPr/>
          <a:lstStyle/>
          <a:p>
            <a:r>
              <a:rPr lang="en-US" dirty="0" smtClean="0"/>
              <a:t>ढ    </a:t>
            </a:r>
            <a:r>
              <a:rPr lang="en-US" dirty="0" err="1" smtClean="0"/>
              <a:t>से</a:t>
            </a:r>
            <a:r>
              <a:rPr lang="en-US" dirty="0" smtClean="0"/>
              <a:t>    </a:t>
            </a:r>
            <a:r>
              <a:rPr lang="en-US" dirty="0" err="1" smtClean="0"/>
              <a:t>ढप</a:t>
            </a:r>
            <a:r>
              <a:rPr lang="en-US" dirty="0" smtClean="0"/>
              <a:t> (Tambourine)</a:t>
            </a:r>
          </a:p>
          <a:p>
            <a:endParaRPr lang="en-US" dirty="0"/>
          </a:p>
        </p:txBody>
      </p:sp>
      <p:pic>
        <p:nvPicPr>
          <p:cNvPr id="7" name="Content Placeholder 7" descr="India Meets India Handmade Classical Indian Music Instrument 10 Inches  Professional Play Dafli or Tambourines: Amazon.in: Musical Instruments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Buy Indian Art Villa Pure Copper Hammered Lagan with Lid, Handi Chaffing  Dish Pan with Tin Lining, Cookware &amp; Serveware, 24&quot; Inch, Brown Online at  Low Prices in India - Amazon.in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त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त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ताला</a:t>
            </a:r>
            <a:r>
              <a:rPr lang="en-US" dirty="0" smtClean="0"/>
              <a:t> (Lock)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55675"/>
          </a:xfrm>
        </p:spPr>
        <p:txBody>
          <a:bodyPr/>
          <a:lstStyle/>
          <a:p>
            <a:r>
              <a:rPr lang="en-US" dirty="0" smtClean="0"/>
              <a:t>त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तरबूज</a:t>
            </a:r>
            <a:r>
              <a:rPr lang="en-US" dirty="0" smtClean="0"/>
              <a:t> (Watermelon)</a:t>
            </a:r>
          </a:p>
          <a:p>
            <a:endParaRPr lang="en-US" dirty="0"/>
          </a:p>
        </p:txBody>
      </p:sp>
      <p:pic>
        <p:nvPicPr>
          <p:cNvPr id="7" name="Content Placeholder 7" descr="11 Health Benefits of Watermelon: History, Recipes and FAQs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031331"/>
            <a:ext cx="3408362" cy="306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GST impact: Godrej to pass tax benefit, reduce price of locks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2819400"/>
            <a:ext cx="3581400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थ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191000" cy="955675"/>
          </a:xfrm>
        </p:spPr>
        <p:txBody>
          <a:bodyPr/>
          <a:lstStyle/>
          <a:p>
            <a:r>
              <a:rPr lang="en-US" dirty="0" smtClean="0"/>
              <a:t>थ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थरमस</a:t>
            </a:r>
            <a:r>
              <a:rPr lang="en-US" dirty="0" smtClean="0"/>
              <a:t> (Thermos Flask)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117975" cy="955675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300" dirty="0" smtClean="0"/>
              <a:t>थ  </a:t>
            </a:r>
            <a:r>
              <a:rPr lang="en-US" sz="3300" dirty="0" err="1" smtClean="0"/>
              <a:t>से</a:t>
            </a:r>
            <a:r>
              <a:rPr lang="en-US" sz="3300" dirty="0" smtClean="0"/>
              <a:t>  </a:t>
            </a:r>
            <a:r>
              <a:rPr lang="en-US" sz="3300" dirty="0" err="1" smtClean="0"/>
              <a:t>थरमामिटर</a:t>
            </a:r>
            <a:r>
              <a:rPr lang="en-US" sz="3300" dirty="0" smtClean="0"/>
              <a:t>  ( Thermometer)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7" descr="Mercury Thermometer at Rs 150/piece(s) | Manual Thermometer, क्लिनिकल  मर्करी थर्मामीटर - Guru Nanak Medicos, Ludhiana | ID: 6510723191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937986"/>
            <a:ext cx="4041775" cy="242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Stainless Steel kaliber Tea Thermos Flask, Capacity: Approx 500ml ,size: 8  To 12 Inch, Rs 350 /piece | ID: 18399988848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9794" y="2563019"/>
            <a:ext cx="317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द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879475"/>
          </a:xfrm>
        </p:spPr>
        <p:txBody>
          <a:bodyPr/>
          <a:lstStyle/>
          <a:p>
            <a:r>
              <a:rPr lang="en-US" dirty="0" smtClean="0"/>
              <a:t>द 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दवात</a:t>
            </a:r>
            <a:r>
              <a:rPr lang="en-US" dirty="0" smtClean="0"/>
              <a:t>  (Ink Pot)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द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दरपन</a:t>
            </a:r>
            <a:r>
              <a:rPr lang="en-US" dirty="0" smtClean="0"/>
              <a:t>  (Mirror)</a:t>
            </a:r>
          </a:p>
          <a:p>
            <a:endParaRPr lang="en-US" dirty="0"/>
          </a:p>
        </p:txBody>
      </p:sp>
      <p:pic>
        <p:nvPicPr>
          <p:cNvPr id="7" name="Content Placeholder 6" descr="inkpot | Lettering alphabet, Lettering, Flashcards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2294" y="2245519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What Kind of Mirror Are You?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82956" y="2174875"/>
            <a:ext cx="336591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371599" cy="1344855"/>
          </a:xfrm>
          <a:prstGeom prst="rect">
            <a:avLst/>
          </a:prstGeom>
          <a:noFill/>
        </p:spPr>
      </p:pic>
      <p:pic>
        <p:nvPicPr>
          <p:cNvPr id="10" name="Picture 3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1" y="304800"/>
            <a:ext cx="1828799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0327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धरती</a:t>
            </a:r>
            <a:r>
              <a:rPr lang="en-US" dirty="0" smtClean="0"/>
              <a:t> (Earth)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38600" cy="879475"/>
          </a:xfrm>
        </p:spPr>
        <p:txBody>
          <a:bodyPr/>
          <a:lstStyle/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धनुष</a:t>
            </a:r>
            <a:r>
              <a:rPr lang="en-US" dirty="0" smtClean="0"/>
              <a:t>  (Bow)</a:t>
            </a:r>
          </a:p>
          <a:p>
            <a:endParaRPr lang="en-US" dirty="0"/>
          </a:p>
        </p:txBody>
      </p:sp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3" name="Content Placeholder 6" descr="Is The Earth Alive? That Depends On Your Definition Of Life : 13.7: Cosmos  And Culture : NPR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01128"/>
            <a:ext cx="4040188" cy="38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7" descr="44,957 Bow And Arrow Stock Photos, Pictures &amp; Royalty-Free Images - iStock"/>
          <p:cNvPicPr>
            <a:picLocks noGrp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0574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न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19200"/>
            <a:ext cx="3963988" cy="955675"/>
          </a:xfrm>
        </p:spPr>
        <p:txBody>
          <a:bodyPr/>
          <a:lstStyle/>
          <a:p>
            <a:r>
              <a:rPr lang="en-US" dirty="0" smtClean="0"/>
              <a:t>न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नल</a:t>
            </a:r>
            <a:r>
              <a:rPr lang="en-US" dirty="0" smtClean="0"/>
              <a:t> ( Tap)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u="sng" dirty="0" smtClean="0"/>
              <a:t>न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नमक</a:t>
            </a:r>
            <a:r>
              <a:rPr lang="en-US" u="sng" dirty="0" smtClean="0"/>
              <a:t>  - Salt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6" descr="Styles and Functions of 'Water Taps' - The Beneath the Counter Unit ·  Waterlogic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40401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9" descr="Screenshot_20200715-231951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025" y="1752600"/>
            <a:ext cx="4041775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प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प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पंतग</a:t>
            </a:r>
            <a:r>
              <a:rPr lang="en-US" dirty="0" smtClean="0"/>
              <a:t>  (Kite)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प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पानी</a:t>
            </a:r>
            <a:r>
              <a:rPr lang="en-US" u="sng" dirty="0" smtClean="0"/>
              <a:t>   -Water</a:t>
            </a:r>
            <a:endParaRPr lang="en-US" dirty="0" smtClean="0"/>
          </a:p>
          <a:p>
            <a:endParaRPr lang="en-US" u="sng" dirty="0" smtClean="0"/>
          </a:p>
        </p:txBody>
      </p:sp>
      <p:pic>
        <p:nvPicPr>
          <p:cNvPr id="7" name="Content Placeholder 3" descr="Screenshot_20200708-182108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40188" cy="3966986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3" descr="IMG_20200708_205407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920" y="2133600"/>
            <a:ext cx="4039985" cy="381000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फ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फ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फल</a:t>
            </a:r>
            <a:r>
              <a:rPr lang="en-US" dirty="0" smtClean="0"/>
              <a:t> (Fruits)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55687"/>
          </a:xfrm>
        </p:spPr>
        <p:txBody>
          <a:bodyPr/>
          <a:lstStyle/>
          <a:p>
            <a:r>
              <a:rPr lang="en-US" u="sng" dirty="0" smtClean="0"/>
              <a:t>फ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फसल</a:t>
            </a:r>
            <a:r>
              <a:rPr lang="en-US" u="sng" dirty="0" smtClean="0"/>
              <a:t>  - Field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-182305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86000"/>
            <a:ext cx="4040188" cy="3733800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9" descr="IMG_20200715_235030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514600"/>
            <a:ext cx="4041775" cy="3429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ख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ख  -  </a:t>
            </a:r>
            <a:r>
              <a:rPr lang="en-US" u="sng" dirty="0" err="1" smtClean="0"/>
              <a:t>खग</a:t>
            </a:r>
            <a:r>
              <a:rPr lang="en-US" u="sng" dirty="0" smtClean="0"/>
              <a:t>  Bird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ख – </a:t>
            </a:r>
            <a:r>
              <a:rPr lang="en-US" dirty="0" err="1" smtClean="0"/>
              <a:t>खरगोश</a:t>
            </a:r>
            <a:r>
              <a:rPr lang="en-US" dirty="0" smtClean="0"/>
              <a:t> (Rabbit)</a:t>
            </a:r>
          </a:p>
          <a:p>
            <a:endParaRPr lang="en-US" dirty="0"/>
          </a:p>
        </p:txBody>
      </p:sp>
      <p:pic>
        <p:nvPicPr>
          <p:cNvPr id="7" name="Content Placeholder 3" descr="IMG_20200705_141241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24163"/>
            <a:ext cx="4040188" cy="3452712"/>
          </a:xfrm>
        </p:spPr>
      </p:pic>
      <p:pic>
        <p:nvPicPr>
          <p:cNvPr id="8" name="Content Placeholder 7" descr="Florida White Rabbit Breed Information and Pictures - PetGuide.com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438400"/>
            <a:ext cx="4041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ब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ब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बाघ</a:t>
            </a:r>
            <a:r>
              <a:rPr lang="en-US" dirty="0" smtClean="0"/>
              <a:t> (Tiger)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ब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बतख</a:t>
            </a:r>
            <a:r>
              <a:rPr lang="en-US" u="sng" dirty="0" smtClean="0"/>
              <a:t>  (Duck)</a:t>
            </a:r>
            <a:endParaRPr lang="en-US" dirty="0"/>
          </a:p>
        </p:txBody>
      </p:sp>
      <p:pic>
        <p:nvPicPr>
          <p:cNvPr id="7" name="Content Placeholder 3" descr="20200708_202538_edited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38400"/>
            <a:ext cx="4040188" cy="3733799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3" descr="Screenshot_20200708-182353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226296" y="2174875"/>
            <a:ext cx="2879233" cy="39512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भ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भ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भवन</a:t>
            </a:r>
            <a:r>
              <a:rPr lang="en-US" dirty="0" smtClean="0"/>
              <a:t> (Building)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7"/>
          </a:xfrm>
        </p:spPr>
        <p:txBody>
          <a:bodyPr/>
          <a:lstStyle/>
          <a:p>
            <a:r>
              <a:rPr lang="en-US" u="sng" dirty="0" smtClean="0"/>
              <a:t>भ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भजन</a:t>
            </a:r>
            <a:r>
              <a:rPr lang="en-US" u="sng" dirty="0" smtClean="0"/>
              <a:t> -  </a:t>
            </a:r>
            <a:r>
              <a:rPr lang="en-US" u="sng" dirty="0" err="1" smtClean="0"/>
              <a:t>Bhajan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4" descr="C:\Users\user\Downloads\Screenshot_20200703-192030~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6463" y="2174875"/>
            <a:ext cx="2561661" cy="3951288"/>
          </a:xfrm>
          <a:prstGeom prst="rect">
            <a:avLst/>
          </a:prstGeom>
          <a:noFill/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7" descr="Screenshot_20200710-205019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209800"/>
            <a:ext cx="4041775" cy="335280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म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म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मगर</a:t>
            </a:r>
            <a:r>
              <a:rPr lang="en-US" dirty="0" smtClean="0"/>
              <a:t> (Crocodile)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7"/>
          </a:xfrm>
        </p:spPr>
        <p:txBody>
          <a:bodyPr/>
          <a:lstStyle/>
          <a:p>
            <a:r>
              <a:rPr lang="en-US" u="sng" dirty="0" smtClean="0"/>
              <a:t>म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मछली</a:t>
            </a:r>
            <a:r>
              <a:rPr lang="en-US" u="sng" dirty="0" smtClean="0"/>
              <a:t> (Fish)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3" descr="Screenshot_20200708-182639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5942" y="2174875"/>
            <a:ext cx="3042703" cy="3951288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1" name="Content Placeholder 3" descr="Screenshot_20200708-181006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133600"/>
            <a:ext cx="4041775" cy="39624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य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य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युवक</a:t>
            </a:r>
            <a:r>
              <a:rPr lang="en-US" dirty="0" smtClean="0"/>
              <a:t> (Young Man)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य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यज्ञ</a:t>
            </a:r>
            <a:r>
              <a:rPr lang="en-US" u="sng" dirty="0" smtClean="0"/>
              <a:t>  (oblation)</a:t>
            </a:r>
            <a:endParaRPr lang="en-US" dirty="0"/>
          </a:p>
        </p:txBody>
      </p:sp>
      <p:pic>
        <p:nvPicPr>
          <p:cNvPr id="7" name="Content Placeholder 3" descr="Screenshot_20200708-182507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4341" y="2174875"/>
            <a:ext cx="2105906" cy="3951288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03-191508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362200"/>
            <a:ext cx="404177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र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र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रथ</a:t>
            </a:r>
            <a:r>
              <a:rPr lang="en-US" dirty="0" smtClean="0"/>
              <a:t> (Chariot)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914399"/>
          </a:xfrm>
        </p:spPr>
        <p:txBody>
          <a:bodyPr/>
          <a:lstStyle/>
          <a:p>
            <a:r>
              <a:rPr lang="en-US" u="sng" dirty="0" smtClean="0"/>
              <a:t>र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राजा</a:t>
            </a:r>
            <a:r>
              <a:rPr lang="en-US" u="sng" dirty="0" smtClean="0"/>
              <a:t>  - King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_201603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28832"/>
            <a:ext cx="4040188" cy="3243373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7" descr="Screenshot_20200715-202018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025" y="2286000"/>
            <a:ext cx="4041775" cy="3886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ल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ल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लडका</a:t>
            </a:r>
            <a:r>
              <a:rPr lang="en-US" dirty="0" smtClean="0"/>
              <a:t> (Boy)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ल 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लहर</a:t>
            </a:r>
            <a:r>
              <a:rPr lang="en-US" u="sng" dirty="0" smtClean="0"/>
              <a:t> (Wave)</a:t>
            </a:r>
            <a:endParaRPr lang="en-US" dirty="0"/>
          </a:p>
        </p:txBody>
      </p:sp>
      <p:pic>
        <p:nvPicPr>
          <p:cNvPr id="7" name="Content Placeholder 3" descr="Screenshot_20200708_2013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62201"/>
            <a:ext cx="4040188" cy="3276600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Ocean Waves VS Sea Waves – Useful Information for Tourists – Travelrows®  LLC Travel Company – Tours, Cruises, Luxury Vacation Packages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192" y="2286000"/>
            <a:ext cx="39014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व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व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वट</a:t>
            </a:r>
            <a:r>
              <a:rPr lang="en-US" dirty="0" smtClean="0"/>
              <a:t> (Banyan Tree)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u="sng" dirty="0" smtClean="0"/>
              <a:t>व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वन</a:t>
            </a:r>
            <a:r>
              <a:rPr lang="en-US" u="sng" dirty="0" smtClean="0"/>
              <a:t>  - Forest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_2049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12276"/>
            <a:ext cx="4040188" cy="2476486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7" descr="Screenshot_20200715-202256~2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323887" y="2174875"/>
            <a:ext cx="2684050" cy="395128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श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श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शहद</a:t>
            </a:r>
            <a:r>
              <a:rPr lang="en-US" dirty="0" smtClean="0"/>
              <a:t> (Honey)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50887"/>
          </a:xfrm>
        </p:spPr>
        <p:txBody>
          <a:bodyPr/>
          <a:lstStyle/>
          <a:p>
            <a:r>
              <a:rPr lang="en-US" u="sng" dirty="0" smtClean="0"/>
              <a:t>श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शरबत</a:t>
            </a:r>
            <a:r>
              <a:rPr lang="en-US" u="sng" dirty="0" smtClean="0"/>
              <a:t> - Juice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3" descr="416,679 Honey Stock Photos, Pictures &amp; Royalty-Free Images - i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895600"/>
            <a:ext cx="3810000" cy="340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1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3" name="Content Placeholder 13" descr="Screenshot_20200715-234616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33600"/>
            <a:ext cx="3581400" cy="3951288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ष</a:t>
            </a:r>
            <a:r>
              <a:rPr lang="en-US" dirty="0" smtClean="0"/>
              <a:t>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ष</a:t>
            </a:r>
            <a:r>
              <a:rPr lang="en-US" dirty="0" err="1" smtClean="0"/>
              <a:t>ट्कोण</a:t>
            </a:r>
            <a:r>
              <a:rPr lang="en-US" dirty="0" smtClean="0"/>
              <a:t>  </a:t>
            </a:r>
            <a:r>
              <a:rPr lang="en-US" dirty="0" err="1" smtClean="0"/>
              <a:t>से</a:t>
            </a:r>
            <a:r>
              <a:rPr lang="en-US" dirty="0" smtClean="0"/>
              <a:t>  (Hexagon)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ष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षडानन</a:t>
            </a:r>
            <a:r>
              <a:rPr lang="en-US" u="sng" dirty="0" smtClean="0"/>
              <a:t> (Lord </a:t>
            </a:r>
            <a:r>
              <a:rPr lang="en-US" u="sng" dirty="0" err="1" smtClean="0"/>
              <a:t>Karthikeya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3" descr="Hexagon Shape Images, Stock Photos &amp; Vectors | Shutter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09800"/>
            <a:ext cx="37337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504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148348" y="2174875"/>
            <a:ext cx="3035129" cy="39512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स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स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सरताज</a:t>
            </a:r>
            <a:r>
              <a:rPr lang="en-US" u="sng" dirty="0" smtClean="0"/>
              <a:t> (Crown)</a:t>
            </a:r>
            <a:endParaRPr lang="en-US" dirty="0"/>
          </a:p>
        </p:txBody>
      </p:sp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518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557849"/>
            <a:ext cx="4041775" cy="3185339"/>
          </a:xfrm>
        </p:spPr>
      </p:pic>
      <p:pic>
        <p:nvPicPr>
          <p:cNvPr id="12" name="Content Placeholder 9" descr="Screenshot_20200715-202338~2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7200" y="2438400"/>
            <a:ext cx="4040188" cy="3078488"/>
          </a:xfr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1143000"/>
          </a:xfrm>
        </p:spPr>
        <p:txBody>
          <a:bodyPr/>
          <a:lstStyle/>
          <a:p>
            <a:r>
              <a:rPr lang="en-US" u="sng" dirty="0" smtClean="0"/>
              <a:t>स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सरकस</a:t>
            </a:r>
            <a:r>
              <a:rPr lang="en-US" u="sng" dirty="0" smtClean="0"/>
              <a:t>  -Circus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ग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38600" cy="955675"/>
          </a:xfrm>
        </p:spPr>
        <p:txBody>
          <a:bodyPr/>
          <a:lstStyle/>
          <a:p>
            <a:r>
              <a:rPr lang="en-US" u="sng" dirty="0" err="1" smtClean="0"/>
              <a:t>गज</a:t>
            </a:r>
            <a:r>
              <a:rPr lang="en-US" u="sng" dirty="0" smtClean="0"/>
              <a:t>  - Elephant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3962400" cy="955675"/>
          </a:xfrm>
        </p:spPr>
        <p:txBody>
          <a:bodyPr/>
          <a:lstStyle/>
          <a:p>
            <a:r>
              <a:rPr lang="en-US" u="sng" dirty="0" err="1" smtClean="0"/>
              <a:t>गाजर</a:t>
            </a:r>
            <a:r>
              <a:rPr lang="en-US" u="sng" dirty="0" smtClean="0"/>
              <a:t>  - Carrot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5_14134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08891"/>
            <a:ext cx="4040188" cy="3283255"/>
          </a:xfrm>
        </p:spPr>
      </p:pic>
      <p:pic>
        <p:nvPicPr>
          <p:cNvPr id="8" name="Content Placeholder 7" descr="Red Carrots (Desi Gajar) Versus Orange Carrots: Which Ones Would You  Choose? - NDTV Food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362200"/>
            <a:ext cx="4041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ह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हल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( Plough)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7"/>
          </a:xfrm>
        </p:spPr>
        <p:txBody>
          <a:bodyPr/>
          <a:lstStyle/>
          <a:p>
            <a:r>
              <a:rPr lang="en-US" u="sng" dirty="0" smtClean="0"/>
              <a:t>ह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हरा</a:t>
            </a:r>
            <a:r>
              <a:rPr lang="en-US" u="sng" dirty="0" smtClean="0"/>
              <a:t>  -  Green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Plough Images, Stock Photos &amp; Vectors | Shutter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767" y="2174875"/>
            <a:ext cx="366905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9" descr="Screenshot_20200715-232327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581524"/>
            <a:ext cx="4041775" cy="351447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क्ष</a:t>
            </a:r>
            <a:r>
              <a:rPr lang="en-US" b="1" u="sng" dirty="0" smtClean="0"/>
              <a:t>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r>
              <a:rPr lang="en-US" b="1" u="sng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क्ष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क्षत्रिय</a:t>
            </a:r>
            <a:r>
              <a:rPr lang="en-US" u="sng" dirty="0" smtClean="0"/>
              <a:t>  (</a:t>
            </a:r>
            <a:r>
              <a:rPr lang="en-US" u="sng" dirty="0" err="1" smtClean="0"/>
              <a:t>kshatriya</a:t>
            </a:r>
            <a:r>
              <a:rPr lang="en-US" u="sng" dirty="0" smtClean="0"/>
              <a:t>) )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क्ष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क्षपणक</a:t>
            </a:r>
            <a:r>
              <a:rPr lang="en-US" u="sng" dirty="0" smtClean="0"/>
              <a:t> (Buddhist-monk</a:t>
            </a:r>
            <a:endParaRPr lang="en-US" dirty="0"/>
          </a:p>
        </p:txBody>
      </p:sp>
      <p:pic>
        <p:nvPicPr>
          <p:cNvPr id="7" name="Content Placeholder 3" descr="The Kshatriya Theory - Indianisation in SOUTheast asia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12206"/>
            <a:ext cx="29718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83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025" y="2286000"/>
            <a:ext cx="4041775" cy="3429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त्र</a:t>
            </a:r>
            <a:r>
              <a:rPr lang="en-US" b="1" u="sng" dirty="0" smtClean="0"/>
              <a:t> 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त्र</a:t>
            </a:r>
            <a:r>
              <a:rPr lang="en-US" u="sng" dirty="0" smtClean="0"/>
              <a:t>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त्रिभुज</a:t>
            </a:r>
            <a:r>
              <a:rPr lang="en-US" u="sng" dirty="0" smtClean="0"/>
              <a:t> (Triangle)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त्र</a:t>
            </a:r>
            <a:r>
              <a:rPr lang="en-US" u="sng" dirty="0" smtClean="0"/>
              <a:t>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त्रय</a:t>
            </a:r>
            <a:r>
              <a:rPr lang="en-US" u="sng" dirty="0" smtClean="0"/>
              <a:t>  (Three)</a:t>
            </a:r>
            <a:endParaRPr lang="en-US" dirty="0"/>
          </a:p>
        </p:txBody>
      </p:sp>
      <p:pic>
        <p:nvPicPr>
          <p:cNvPr id="7" name="Content Placeholder 3" descr="Decorative triangular art print, home decor, triangle art, geometric  themes, indian art, triangle mandala, triptych, Tri-part art, zentangle |  Triangle art, Mandala design art, Line art design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669" y="2174875"/>
            <a:ext cx="316325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015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933228" y="2174875"/>
            <a:ext cx="3465369" cy="39512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ज्ञ</a:t>
            </a:r>
            <a:r>
              <a:rPr lang="en-US" b="1" u="sng" dirty="0" smtClean="0"/>
              <a:t>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ज्ञ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ज्ञानी</a:t>
            </a:r>
            <a:r>
              <a:rPr lang="en-US" u="sng" dirty="0" smtClean="0"/>
              <a:t> (Scholar)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ज्ञ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ज्ञन</a:t>
            </a:r>
            <a:r>
              <a:rPr lang="en-US" u="sng" dirty="0" smtClean="0"/>
              <a:t>  (Knowledge)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shabana: BHASKARACHARYA - THE GREAT INDIAN SCHOLAR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0595" y="2174875"/>
            <a:ext cx="321339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घ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3963988" cy="803275"/>
          </a:xfrm>
        </p:spPr>
        <p:txBody>
          <a:bodyPr/>
          <a:lstStyle/>
          <a:p>
            <a:r>
              <a:rPr lang="en-US" u="sng" dirty="0" err="1" smtClean="0"/>
              <a:t>घर</a:t>
            </a:r>
            <a:r>
              <a:rPr lang="en-US" u="sng" dirty="0" smtClean="0"/>
              <a:t>  -  House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95400"/>
            <a:ext cx="3962400" cy="879475"/>
          </a:xfrm>
        </p:spPr>
        <p:txBody>
          <a:bodyPr/>
          <a:lstStyle/>
          <a:p>
            <a:r>
              <a:rPr lang="en-US" dirty="0" smtClean="0"/>
              <a:t>घ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घडी</a:t>
            </a:r>
            <a:r>
              <a:rPr lang="en-US" dirty="0" smtClean="0"/>
              <a:t> (Watch)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5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90800"/>
            <a:ext cx="4040188" cy="3352800"/>
          </a:xfrm>
        </p:spPr>
      </p:pic>
      <p:pic>
        <p:nvPicPr>
          <p:cNvPr id="8" name="Content Placeholder 3" descr="Screenshot_20200708_20475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523302"/>
            <a:ext cx="4039985" cy="3254433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छ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dirty="0" smtClean="0"/>
              <a:t>छ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छत</a:t>
            </a:r>
            <a:r>
              <a:rPr lang="en-US" dirty="0" smtClean="0"/>
              <a:t>  (Roof)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dirty="0" smtClean="0"/>
              <a:t>छ – </a:t>
            </a:r>
            <a:r>
              <a:rPr lang="en-US" dirty="0" err="1" smtClean="0"/>
              <a:t>छाता</a:t>
            </a:r>
            <a:r>
              <a:rPr lang="en-US" dirty="0" smtClean="0"/>
              <a:t> (Umbrella)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73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81640"/>
            <a:ext cx="4040188" cy="3337757"/>
          </a:xfrm>
        </p:spPr>
      </p:pic>
      <p:pic>
        <p:nvPicPr>
          <p:cNvPr id="8" name="Content Placeholder 7" descr="Rainbow Umbrella Stock Illustrations – 4,779 Rainbow Umbrella Stock  Illustrations, Vectors &amp; Clipart - Dreamstim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च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191000" cy="955675"/>
          </a:xfrm>
        </p:spPr>
        <p:txBody>
          <a:bodyPr/>
          <a:lstStyle/>
          <a:p>
            <a:r>
              <a:rPr lang="en-US" u="sng" dirty="0" smtClean="0"/>
              <a:t>च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चक्र</a:t>
            </a:r>
            <a:r>
              <a:rPr lang="en-US" u="sng" dirty="0" smtClean="0"/>
              <a:t>  (Wheel)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117975" cy="1184275"/>
          </a:xfrm>
        </p:spPr>
        <p:txBody>
          <a:bodyPr/>
          <a:lstStyle/>
          <a:p>
            <a:r>
              <a:rPr lang="en-US" dirty="0" smtClean="0"/>
              <a:t>च -  </a:t>
            </a:r>
            <a:r>
              <a:rPr lang="en-US" dirty="0" err="1" smtClean="0"/>
              <a:t>चम्मच</a:t>
            </a:r>
            <a:r>
              <a:rPr lang="en-US" dirty="0" smtClean="0"/>
              <a:t> (Spoon)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6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63554"/>
            <a:ext cx="4040188" cy="3773929"/>
          </a:xfrm>
        </p:spPr>
      </p:pic>
      <p:pic>
        <p:nvPicPr>
          <p:cNvPr id="8" name="Content Placeholder 7" descr="Do Buy Soup Spoons Set of 8, Coffee Spoons Bouillon Spoons, 18/10 Stainless  Steel (Coloured): Amazon.co.uk: Kitchen &amp; Hom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3287" y="2245519"/>
            <a:ext cx="3905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ज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38600" cy="803275"/>
          </a:xfrm>
        </p:spPr>
        <p:txBody>
          <a:bodyPr/>
          <a:lstStyle/>
          <a:p>
            <a:r>
              <a:rPr lang="en-US" dirty="0" smtClean="0"/>
              <a:t>ज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जल</a:t>
            </a:r>
            <a:r>
              <a:rPr lang="en-US" dirty="0" smtClean="0"/>
              <a:t> (Water)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3965575" cy="879475"/>
          </a:xfrm>
        </p:spPr>
        <p:txBody>
          <a:bodyPr/>
          <a:lstStyle/>
          <a:p>
            <a:r>
              <a:rPr lang="en-US" u="sng" dirty="0" smtClean="0"/>
              <a:t>ज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जहाज</a:t>
            </a:r>
            <a:r>
              <a:rPr lang="en-US" u="sng" dirty="0" smtClean="0"/>
              <a:t> (Ship)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IMG_20200708_2054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4040188" cy="3352800"/>
          </a:xfrm>
        </p:spPr>
      </p:pic>
      <p:pic>
        <p:nvPicPr>
          <p:cNvPr id="8" name="Content Placeholder 3" descr="Screenshot_20200705_1418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67000"/>
            <a:ext cx="4041775" cy="3200400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झ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325"/>
            <a:ext cx="4038600" cy="1031875"/>
          </a:xfrm>
        </p:spPr>
        <p:txBody>
          <a:bodyPr/>
          <a:lstStyle/>
          <a:p>
            <a:r>
              <a:rPr lang="en-US" dirty="0" smtClean="0"/>
              <a:t>झ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झरना</a:t>
            </a:r>
            <a:r>
              <a:rPr lang="en-US" dirty="0" smtClean="0"/>
              <a:t>  (Stream)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/>
          <a:lstStyle/>
          <a:p>
            <a:r>
              <a:rPr lang="en-US" dirty="0" smtClean="0"/>
              <a:t>झ – </a:t>
            </a:r>
            <a:r>
              <a:rPr lang="en-US" dirty="0" err="1" smtClean="0"/>
              <a:t>झंडा</a:t>
            </a:r>
            <a:r>
              <a:rPr lang="en-US" dirty="0" smtClean="0"/>
              <a:t> (Flag)</a:t>
            </a:r>
          </a:p>
          <a:p>
            <a:endParaRPr lang="en-US" dirty="0"/>
          </a:p>
        </p:txBody>
      </p:sp>
      <p:pic>
        <p:nvPicPr>
          <p:cNvPr id="7" name="Content Placeholder 3" descr="IMG_20200708_2053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787231"/>
            <a:ext cx="4039985" cy="2851569"/>
          </a:xfrm>
        </p:spPr>
      </p:pic>
      <p:pic>
        <p:nvPicPr>
          <p:cNvPr id="8" name="Content Placeholder 7" descr="How To Explain The Significance Of Colors On Our National Flag To Kids |  Homework and Project Work,School,Motherhood,Family Holidays,Special Days to  Celebrate,Traditions &amp; Ceremonies,#Useful | Blog Post by Mandavi Jaiswal |  Momspresso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43200"/>
            <a:ext cx="404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ट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u="sng" dirty="0" smtClean="0"/>
              <a:t>ट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टब</a:t>
            </a:r>
            <a:r>
              <a:rPr lang="en-US" u="sng" dirty="0" smtClean="0"/>
              <a:t> (Tub)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194175" cy="955675"/>
          </a:xfrm>
        </p:spPr>
        <p:txBody>
          <a:bodyPr/>
          <a:lstStyle/>
          <a:p>
            <a:r>
              <a:rPr lang="en-US" dirty="0" smtClean="0"/>
              <a:t>ट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टमाटर</a:t>
            </a:r>
            <a:r>
              <a:rPr lang="en-US" dirty="0" smtClean="0"/>
              <a:t>  (tomato)</a:t>
            </a:r>
          </a:p>
          <a:p>
            <a:endParaRPr lang="en-US" dirty="0"/>
          </a:p>
        </p:txBody>
      </p:sp>
      <p:pic>
        <p:nvPicPr>
          <p:cNvPr id="7" name="Content Placeholder 3" descr="IMG_20200705_1425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73135"/>
            <a:ext cx="4040188" cy="2870465"/>
          </a:xfrm>
        </p:spPr>
      </p:pic>
      <p:pic>
        <p:nvPicPr>
          <p:cNvPr id="8" name="Content Placeholder 9" descr="Southeast Asian Tomato Salad | The Splendid Tabl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994571"/>
            <a:ext cx="4041775" cy="279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474</Words>
  <Application>Microsoft Office PowerPoint</Application>
  <PresentationFormat>On-screen Show (4:3)</PresentationFormat>
  <Paragraphs>107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क से शब्द</vt:lpstr>
      <vt:lpstr>ख से शब्द</vt:lpstr>
      <vt:lpstr>ग से शब्द</vt:lpstr>
      <vt:lpstr>घ से शब्द</vt:lpstr>
      <vt:lpstr>छ से शब्द</vt:lpstr>
      <vt:lpstr>च से शब्द</vt:lpstr>
      <vt:lpstr>ज से शब्द</vt:lpstr>
      <vt:lpstr>झ से शब्द</vt:lpstr>
      <vt:lpstr>ट  से  शब्द</vt:lpstr>
      <vt:lpstr>ठ  से   शब्द</vt:lpstr>
      <vt:lpstr>ड   से   शब्द</vt:lpstr>
      <vt:lpstr>ढ  से   शब्द </vt:lpstr>
      <vt:lpstr> त  से  शब्द</vt:lpstr>
      <vt:lpstr>थ  से  शब्द</vt:lpstr>
      <vt:lpstr>द  से  शब्द</vt:lpstr>
      <vt:lpstr>ध  से  शब्द </vt:lpstr>
      <vt:lpstr>न  से   शब्द</vt:lpstr>
      <vt:lpstr>   प  से   शब्द   </vt:lpstr>
      <vt:lpstr>फ  से शब्द</vt:lpstr>
      <vt:lpstr>ब  से शब्द</vt:lpstr>
      <vt:lpstr>भ  से शब्द</vt:lpstr>
      <vt:lpstr>म  से शब्द</vt:lpstr>
      <vt:lpstr>य  से शब्द</vt:lpstr>
      <vt:lpstr>र  से शब्द</vt:lpstr>
      <vt:lpstr>ल  से शब्द</vt:lpstr>
      <vt:lpstr>व से  शब्द</vt:lpstr>
      <vt:lpstr>श  से शब्द</vt:lpstr>
      <vt:lpstr>ष से शब्द  </vt:lpstr>
      <vt:lpstr>स  से शब्द</vt:lpstr>
      <vt:lpstr>ह  से शब्द</vt:lpstr>
      <vt:lpstr>क्ष  से शब्द </vt:lpstr>
      <vt:lpstr>त्र   से शब्द</vt:lpstr>
      <vt:lpstr>ज्ञ  से शब्द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व्यजन Consonants</dc:title>
  <dc:creator>PC</dc:creator>
  <cp:lastModifiedBy>PC</cp:lastModifiedBy>
  <cp:revision>69</cp:revision>
  <dcterms:created xsi:type="dcterms:W3CDTF">2020-11-08T00:16:48Z</dcterms:created>
  <dcterms:modified xsi:type="dcterms:W3CDTF">2023-01-17T13:25:23Z</dcterms:modified>
</cp:coreProperties>
</file>